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315" r:id="rId2"/>
    <p:sldId id="322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98" d="100"/>
          <a:sy n="98" d="100"/>
        </p:scale>
        <p:origin x="11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4241046-AB13-4CBA-9896-2AD9A5E0ED60}" type="doc">
      <dgm:prSet loTypeId="urn:microsoft.com/office/officeart/2005/8/layout/matrix1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kumimoji="1" lang="ja-JP" altLang="en-US"/>
        </a:p>
      </dgm:t>
    </dgm:pt>
    <dgm:pt modelId="{ADDBDE8D-8397-4E63-8277-49300A8A4086}">
      <dgm:prSet phldrT="[テキスト]"/>
      <dgm:spPr/>
      <dgm:t>
        <a:bodyPr/>
        <a:lstStyle/>
        <a:p>
          <a:r>
            <a:rPr kumimoji="1" lang="ja-JP" altLang="en-US" dirty="0"/>
            <a:t>各商品・部門の特徴は？</a:t>
          </a:r>
        </a:p>
      </dgm:t>
    </dgm:pt>
    <dgm:pt modelId="{3C597B80-B7C5-4A1E-B01E-5733F9E9FFBC}" type="parTrans" cxnId="{1D609F8D-5EE0-44CB-B649-85498A578DF0}">
      <dgm:prSet/>
      <dgm:spPr/>
      <dgm:t>
        <a:bodyPr/>
        <a:lstStyle/>
        <a:p>
          <a:endParaRPr kumimoji="1" lang="ja-JP" altLang="en-US"/>
        </a:p>
      </dgm:t>
    </dgm:pt>
    <dgm:pt modelId="{B8B08006-3381-40AC-9E6A-86B6101B3E9D}" type="sibTrans" cxnId="{1D609F8D-5EE0-44CB-B649-85498A578DF0}">
      <dgm:prSet/>
      <dgm:spPr/>
      <dgm:t>
        <a:bodyPr/>
        <a:lstStyle/>
        <a:p>
          <a:endParaRPr kumimoji="1" lang="ja-JP" altLang="en-US"/>
        </a:p>
      </dgm:t>
    </dgm:pt>
    <dgm:pt modelId="{A6D1B4C9-D5FA-4DA1-8209-20065457920F}">
      <dgm:prSet phldrT="[テキスト]" custT="1"/>
      <dgm:spPr/>
      <dgm:t>
        <a:bodyPr/>
        <a:lstStyle/>
        <a:p>
          <a:pPr algn="l"/>
          <a:r>
            <a:rPr kumimoji="1" lang="ja-JP" altLang="en-US" sz="2000" dirty="0"/>
            <a:t>売上構成</a:t>
          </a:r>
          <a:r>
            <a:rPr kumimoji="1" lang="en-US" altLang="ja-JP" sz="2000" dirty="0"/>
            <a:t>2</a:t>
          </a:r>
          <a:r>
            <a:rPr kumimoji="1" lang="ja-JP" altLang="en-US" sz="2000" dirty="0"/>
            <a:t>位（　　　　　）％　　　　　　　　　　限界利益率　（　　　）％　　　　　　　　　　</a:t>
          </a:r>
          <a:r>
            <a:rPr kumimoji="0" lang="ja-JP" altLang="en-US" sz="20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営業・販売ルート（　　　　　）　　　　　　　仕入れ・製造ルート（　　　　）　　　　　　　　顧客層　（　　　　　　　　）</a:t>
          </a:r>
          <a:endParaRPr kumimoji="1" lang="ja-JP" altLang="en-US" sz="2000" dirty="0"/>
        </a:p>
      </dgm:t>
    </dgm:pt>
    <dgm:pt modelId="{A198CFE7-9FF9-405F-9D46-A8EBA664BDF4}" type="parTrans" cxnId="{1D32AE08-DCED-4E55-BF63-EF306230E907}">
      <dgm:prSet/>
      <dgm:spPr/>
      <dgm:t>
        <a:bodyPr/>
        <a:lstStyle/>
        <a:p>
          <a:endParaRPr kumimoji="1" lang="ja-JP" altLang="en-US"/>
        </a:p>
      </dgm:t>
    </dgm:pt>
    <dgm:pt modelId="{3C7CDF89-FB92-4435-854F-879E9B420238}" type="sibTrans" cxnId="{1D32AE08-DCED-4E55-BF63-EF306230E907}">
      <dgm:prSet/>
      <dgm:spPr/>
      <dgm:t>
        <a:bodyPr/>
        <a:lstStyle/>
        <a:p>
          <a:endParaRPr kumimoji="1" lang="ja-JP" altLang="en-US"/>
        </a:p>
      </dgm:t>
    </dgm:pt>
    <dgm:pt modelId="{7B61D0A1-1A5F-4D39-A11F-188F50947D10}">
      <dgm:prSet phldrT="[テキスト]" custT="1"/>
      <dgm:spPr/>
      <dgm:t>
        <a:bodyPr/>
        <a:lstStyle/>
        <a:p>
          <a:pPr algn="l"/>
          <a:r>
            <a:rPr kumimoji="1" lang="ja-JP" altLang="en-US" sz="2000" dirty="0"/>
            <a:t>売上構成</a:t>
          </a:r>
          <a:r>
            <a:rPr kumimoji="1" lang="en-US" altLang="ja-JP" sz="2000" dirty="0"/>
            <a:t>1</a:t>
          </a:r>
          <a:r>
            <a:rPr kumimoji="1" lang="ja-JP" altLang="en-US" sz="2000" dirty="0"/>
            <a:t>位（　　　　　　）％　　　　　　　　　　限界利益率　（　　　）％　　　　　　　　　　</a:t>
          </a:r>
          <a:r>
            <a:rPr kumimoji="0" lang="ja-JP" altLang="en-US" sz="20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営業・販売ルート（　　　　　　）　　　　　　　仕入れ・製造ルート（　　　　　）　　　　　　　　顧客層　（　　　　　　　　　　）</a:t>
          </a:r>
          <a:endParaRPr kumimoji="0" lang="en-US" altLang="ja-JP" sz="2000" b="0" i="0" u="none" strike="noStrike" cap="none" normalizeH="0" baseline="0" dirty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23C9A1C-969D-4E79-903C-4A6D3E5BC9D1}" type="parTrans" cxnId="{4AC65799-9960-480A-85BB-24E86C9ACD64}">
      <dgm:prSet/>
      <dgm:spPr/>
      <dgm:t>
        <a:bodyPr/>
        <a:lstStyle/>
        <a:p>
          <a:endParaRPr kumimoji="1" lang="ja-JP" altLang="en-US"/>
        </a:p>
      </dgm:t>
    </dgm:pt>
    <dgm:pt modelId="{F5C0BD7B-55A1-459F-98E6-146231E7E9B7}" type="sibTrans" cxnId="{4AC65799-9960-480A-85BB-24E86C9ACD64}">
      <dgm:prSet/>
      <dgm:spPr/>
      <dgm:t>
        <a:bodyPr/>
        <a:lstStyle/>
        <a:p>
          <a:endParaRPr kumimoji="1" lang="ja-JP" altLang="en-US"/>
        </a:p>
      </dgm:t>
    </dgm:pt>
    <dgm:pt modelId="{C11CF7AC-3BCD-4CC0-96C1-DC4FA1DBC54F}">
      <dgm:prSet phldrT="[テキスト]" custT="1"/>
      <dgm:spPr/>
      <dgm:t>
        <a:bodyPr/>
        <a:lstStyle/>
        <a:p>
          <a:pPr algn="l"/>
          <a:r>
            <a:rPr kumimoji="1" lang="ja-JP" altLang="en-US" sz="2000" dirty="0"/>
            <a:t>売上構成</a:t>
          </a:r>
          <a:r>
            <a:rPr kumimoji="1" lang="en-US" altLang="ja-JP" sz="2000" dirty="0"/>
            <a:t>3</a:t>
          </a:r>
          <a:r>
            <a:rPr kumimoji="1" lang="ja-JP" altLang="en-US" sz="2000" dirty="0"/>
            <a:t>位（　　　　）％　　　　　　　　　　限界利益率（　　　）％　　　　　　　　　</a:t>
          </a:r>
          <a:r>
            <a:rPr kumimoji="0" lang="ja-JP" altLang="en-US" sz="20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営業・販売ルート（　　）　　　　　　　　仕入れ・製造ルート（　　　　　　　）　　　　　　　　顧客層（　　　　　　）</a:t>
          </a:r>
          <a:endParaRPr kumimoji="1" lang="ja-JP" altLang="en-US" sz="2000" dirty="0"/>
        </a:p>
      </dgm:t>
    </dgm:pt>
    <dgm:pt modelId="{80E5F827-85BA-45FC-91D8-800AA68B0935}" type="parTrans" cxnId="{579FD5A1-BB79-4778-A2F2-BC1FBCB6D8B8}">
      <dgm:prSet/>
      <dgm:spPr/>
      <dgm:t>
        <a:bodyPr/>
        <a:lstStyle/>
        <a:p>
          <a:endParaRPr kumimoji="1" lang="ja-JP" altLang="en-US"/>
        </a:p>
      </dgm:t>
    </dgm:pt>
    <dgm:pt modelId="{9980342E-D6C0-4485-8BFD-F8DD5ACBE835}" type="sibTrans" cxnId="{579FD5A1-BB79-4778-A2F2-BC1FBCB6D8B8}">
      <dgm:prSet/>
      <dgm:spPr/>
      <dgm:t>
        <a:bodyPr/>
        <a:lstStyle/>
        <a:p>
          <a:endParaRPr kumimoji="1" lang="ja-JP" altLang="en-US"/>
        </a:p>
      </dgm:t>
    </dgm:pt>
    <dgm:pt modelId="{CE678D68-B4B6-4167-9138-7BF184F2F534}">
      <dgm:prSet phldrT="[テキスト]" custT="1"/>
      <dgm:spPr/>
      <dgm:t>
        <a:bodyPr/>
        <a:lstStyle/>
        <a:p>
          <a:pPr algn="l"/>
          <a:r>
            <a:rPr kumimoji="1" lang="ja-JP" altLang="en-US" sz="2000" dirty="0"/>
            <a:t>売上構成</a:t>
          </a:r>
          <a:r>
            <a:rPr kumimoji="1" lang="en-US" altLang="ja-JP" sz="2000" dirty="0"/>
            <a:t>4</a:t>
          </a:r>
          <a:r>
            <a:rPr kumimoji="1" lang="ja-JP" altLang="en-US" sz="2000" dirty="0"/>
            <a:t>位（　　　　　　）％　　　　　　　　　　限界利益率　（　　　）％　　　　　　　　　　</a:t>
          </a:r>
          <a:r>
            <a:rPr kumimoji="0" lang="ja-JP" altLang="en-US" sz="20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営業・販売ルート（　　　　　　）　　　　　　　仕入れ・製造ルート（　　　　　）　　　　　　　　顧客層　（　　　　　　　　　　）</a:t>
          </a:r>
          <a:endParaRPr kumimoji="1" lang="ja-JP" altLang="en-US" sz="2000" dirty="0"/>
        </a:p>
      </dgm:t>
    </dgm:pt>
    <dgm:pt modelId="{8203AF8D-79B6-4074-BACF-C68C62A3743B}" type="parTrans" cxnId="{2E04582F-E49A-4FA4-8497-0379E3B87DF0}">
      <dgm:prSet/>
      <dgm:spPr/>
      <dgm:t>
        <a:bodyPr/>
        <a:lstStyle/>
        <a:p>
          <a:endParaRPr kumimoji="1" lang="ja-JP" altLang="en-US"/>
        </a:p>
      </dgm:t>
    </dgm:pt>
    <dgm:pt modelId="{929D3149-0E35-4950-8667-9C44EC18B9B6}" type="sibTrans" cxnId="{2E04582F-E49A-4FA4-8497-0379E3B87DF0}">
      <dgm:prSet/>
      <dgm:spPr/>
      <dgm:t>
        <a:bodyPr/>
        <a:lstStyle/>
        <a:p>
          <a:endParaRPr kumimoji="1" lang="ja-JP" altLang="en-US"/>
        </a:p>
      </dgm:t>
    </dgm:pt>
    <dgm:pt modelId="{8DCACDB4-86ED-48D8-82B5-7CC63E91045D}">
      <dgm:prSet/>
      <dgm:spPr/>
      <dgm:t>
        <a:bodyPr/>
        <a:lstStyle/>
        <a:p>
          <a:endParaRPr kumimoji="1" lang="ja-JP" altLang="en-US"/>
        </a:p>
      </dgm:t>
    </dgm:pt>
    <dgm:pt modelId="{C79245E4-C0C2-43E6-8292-BF7FC07E00A1}" type="parTrans" cxnId="{5383F0D9-B850-41F8-B690-E14E6999D331}">
      <dgm:prSet/>
      <dgm:spPr/>
      <dgm:t>
        <a:bodyPr/>
        <a:lstStyle/>
        <a:p>
          <a:endParaRPr kumimoji="1" lang="ja-JP" altLang="en-US"/>
        </a:p>
      </dgm:t>
    </dgm:pt>
    <dgm:pt modelId="{47E4B745-CAAB-45F8-868A-7E3E2573B29F}" type="sibTrans" cxnId="{5383F0D9-B850-41F8-B690-E14E6999D331}">
      <dgm:prSet/>
      <dgm:spPr/>
      <dgm:t>
        <a:bodyPr/>
        <a:lstStyle/>
        <a:p>
          <a:endParaRPr kumimoji="1" lang="ja-JP" altLang="en-US"/>
        </a:p>
      </dgm:t>
    </dgm:pt>
    <dgm:pt modelId="{DC13FB0F-56A1-466E-8C35-EE982D96C38E}" type="pres">
      <dgm:prSet presAssocID="{04241046-AB13-4CBA-9896-2AD9A5E0ED60}" presName="diagram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0C458E75-7365-4E70-82A2-6B1C6781E9A8}" type="pres">
      <dgm:prSet presAssocID="{04241046-AB13-4CBA-9896-2AD9A5E0ED60}" presName="matrix" presStyleCnt="0"/>
      <dgm:spPr/>
    </dgm:pt>
    <dgm:pt modelId="{79C10B1E-0C40-4D8D-8705-C590570AB1C9}" type="pres">
      <dgm:prSet presAssocID="{04241046-AB13-4CBA-9896-2AD9A5E0ED60}" presName="tile1" presStyleLbl="node1" presStyleIdx="0" presStyleCnt="4" custLinFactNeighborY="-4132"/>
      <dgm:spPr/>
    </dgm:pt>
    <dgm:pt modelId="{7BE343B9-E32E-4FF9-8A35-FF65EACF5A93}" type="pres">
      <dgm:prSet presAssocID="{04241046-AB13-4CBA-9896-2AD9A5E0ED60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B3F8C1FE-25AF-4436-86C4-5B4E751E2F13}" type="pres">
      <dgm:prSet presAssocID="{04241046-AB13-4CBA-9896-2AD9A5E0ED60}" presName="tile2" presStyleLbl="node1" presStyleIdx="1" presStyleCnt="4" custScaleX="114847" custScaleY="146492" custLinFactNeighborX="-646" custLinFactNeighborY="526"/>
      <dgm:spPr/>
    </dgm:pt>
    <dgm:pt modelId="{27C565B3-4BA9-44FC-B027-5B9AC5A43D00}" type="pres">
      <dgm:prSet presAssocID="{04241046-AB13-4CBA-9896-2AD9A5E0ED60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6EE76625-4A91-4E07-9B32-8251499E20F8}" type="pres">
      <dgm:prSet presAssocID="{04241046-AB13-4CBA-9896-2AD9A5E0ED60}" presName="tile3" presStyleLbl="node1" presStyleIdx="2" presStyleCnt="4" custScaleX="88028" custScaleY="113033"/>
      <dgm:spPr/>
    </dgm:pt>
    <dgm:pt modelId="{BEC07A75-82FD-419C-AAC3-30A5FF417730}" type="pres">
      <dgm:prSet presAssocID="{04241046-AB13-4CBA-9896-2AD9A5E0ED60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CC2001E5-4EAE-4F2F-90F3-3ED949A4C34F}" type="pres">
      <dgm:prSet presAssocID="{04241046-AB13-4CBA-9896-2AD9A5E0ED60}" presName="tile4" presStyleLbl="node1" presStyleIdx="3" presStyleCnt="4" custScaleX="109270" custScaleY="93128" custLinFactNeighborX="-6358" custLinFactNeighborY="5308"/>
      <dgm:spPr/>
    </dgm:pt>
    <dgm:pt modelId="{548EB2D3-DE21-479D-9579-D440B0A88D6D}" type="pres">
      <dgm:prSet presAssocID="{04241046-AB13-4CBA-9896-2AD9A5E0ED60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</dgm:pt>
    <dgm:pt modelId="{FB4045CE-AF84-413D-8383-B29E97D389D8}" type="pres">
      <dgm:prSet presAssocID="{04241046-AB13-4CBA-9896-2AD9A5E0ED60}" presName="centerTile" presStyleLbl="fgShp" presStyleIdx="0" presStyleCnt="1" custScaleY="50281">
        <dgm:presLayoutVars>
          <dgm:chMax val="0"/>
          <dgm:chPref val="0"/>
        </dgm:presLayoutVars>
      </dgm:prSet>
      <dgm:spPr/>
    </dgm:pt>
  </dgm:ptLst>
  <dgm:cxnLst>
    <dgm:cxn modelId="{EAA5A400-C4B2-45D3-996A-3E810081D67F}" type="presOf" srcId="{7B61D0A1-1A5F-4D39-A11F-188F50947D10}" destId="{B3F8C1FE-25AF-4436-86C4-5B4E751E2F13}" srcOrd="0" destOrd="0" presId="urn:microsoft.com/office/officeart/2005/8/layout/matrix1"/>
    <dgm:cxn modelId="{1D32AE08-DCED-4E55-BF63-EF306230E907}" srcId="{ADDBDE8D-8397-4E63-8277-49300A8A4086}" destId="{A6D1B4C9-D5FA-4DA1-8209-20065457920F}" srcOrd="0" destOrd="0" parTransId="{A198CFE7-9FF9-405F-9D46-A8EBA664BDF4}" sibTransId="{3C7CDF89-FB92-4435-854F-879E9B420238}"/>
    <dgm:cxn modelId="{824CCD1E-BE6E-48E1-AFF8-1AAF91BA63F3}" type="presOf" srcId="{C11CF7AC-3BCD-4CC0-96C1-DC4FA1DBC54F}" destId="{BEC07A75-82FD-419C-AAC3-30A5FF417730}" srcOrd="1" destOrd="0" presId="urn:microsoft.com/office/officeart/2005/8/layout/matrix1"/>
    <dgm:cxn modelId="{2E04582F-E49A-4FA4-8497-0379E3B87DF0}" srcId="{ADDBDE8D-8397-4E63-8277-49300A8A4086}" destId="{CE678D68-B4B6-4167-9138-7BF184F2F534}" srcOrd="3" destOrd="0" parTransId="{8203AF8D-79B6-4074-BACF-C68C62A3743B}" sibTransId="{929D3149-0E35-4950-8667-9C44EC18B9B6}"/>
    <dgm:cxn modelId="{24143E41-FADB-4C03-A20F-27789B4ED5E3}" type="presOf" srcId="{ADDBDE8D-8397-4E63-8277-49300A8A4086}" destId="{FB4045CE-AF84-413D-8383-B29E97D389D8}" srcOrd="0" destOrd="0" presId="urn:microsoft.com/office/officeart/2005/8/layout/matrix1"/>
    <dgm:cxn modelId="{F86DB26A-1D98-4AF4-8DC4-07FDB9069B78}" type="presOf" srcId="{04241046-AB13-4CBA-9896-2AD9A5E0ED60}" destId="{DC13FB0F-56A1-466E-8C35-EE982D96C38E}" srcOrd="0" destOrd="0" presId="urn:microsoft.com/office/officeart/2005/8/layout/matrix1"/>
    <dgm:cxn modelId="{1D609F8D-5EE0-44CB-B649-85498A578DF0}" srcId="{04241046-AB13-4CBA-9896-2AD9A5E0ED60}" destId="{ADDBDE8D-8397-4E63-8277-49300A8A4086}" srcOrd="0" destOrd="0" parTransId="{3C597B80-B7C5-4A1E-B01E-5733F9E9FFBC}" sibTransId="{B8B08006-3381-40AC-9E6A-86B6101B3E9D}"/>
    <dgm:cxn modelId="{4A56BE93-D4EE-46FB-BE54-324BD0A9147E}" type="presOf" srcId="{CE678D68-B4B6-4167-9138-7BF184F2F534}" destId="{CC2001E5-4EAE-4F2F-90F3-3ED949A4C34F}" srcOrd="0" destOrd="0" presId="urn:microsoft.com/office/officeart/2005/8/layout/matrix1"/>
    <dgm:cxn modelId="{4AC65799-9960-480A-85BB-24E86C9ACD64}" srcId="{ADDBDE8D-8397-4E63-8277-49300A8A4086}" destId="{7B61D0A1-1A5F-4D39-A11F-188F50947D10}" srcOrd="1" destOrd="0" parTransId="{723C9A1C-969D-4E79-903C-4A6D3E5BC9D1}" sibTransId="{F5C0BD7B-55A1-459F-98E6-146231E7E9B7}"/>
    <dgm:cxn modelId="{579FD5A1-BB79-4778-A2F2-BC1FBCB6D8B8}" srcId="{ADDBDE8D-8397-4E63-8277-49300A8A4086}" destId="{C11CF7AC-3BCD-4CC0-96C1-DC4FA1DBC54F}" srcOrd="2" destOrd="0" parTransId="{80E5F827-85BA-45FC-91D8-800AA68B0935}" sibTransId="{9980342E-D6C0-4485-8BFD-F8DD5ACBE835}"/>
    <dgm:cxn modelId="{F7A0E0A1-C9E1-45E4-BD12-701A78EA494D}" type="presOf" srcId="{7B61D0A1-1A5F-4D39-A11F-188F50947D10}" destId="{27C565B3-4BA9-44FC-B027-5B9AC5A43D00}" srcOrd="1" destOrd="0" presId="urn:microsoft.com/office/officeart/2005/8/layout/matrix1"/>
    <dgm:cxn modelId="{EE3178C3-5A46-49A7-8D73-46DEFF468866}" type="presOf" srcId="{C11CF7AC-3BCD-4CC0-96C1-DC4FA1DBC54F}" destId="{6EE76625-4A91-4E07-9B32-8251499E20F8}" srcOrd="0" destOrd="0" presId="urn:microsoft.com/office/officeart/2005/8/layout/matrix1"/>
    <dgm:cxn modelId="{588043D4-5950-4CC2-8DDD-E9F0AD2779E7}" type="presOf" srcId="{CE678D68-B4B6-4167-9138-7BF184F2F534}" destId="{548EB2D3-DE21-479D-9579-D440B0A88D6D}" srcOrd="1" destOrd="0" presId="urn:microsoft.com/office/officeart/2005/8/layout/matrix1"/>
    <dgm:cxn modelId="{5383F0D9-B850-41F8-B690-E14E6999D331}" srcId="{ADDBDE8D-8397-4E63-8277-49300A8A4086}" destId="{8DCACDB4-86ED-48D8-82B5-7CC63E91045D}" srcOrd="4" destOrd="0" parTransId="{C79245E4-C0C2-43E6-8292-BF7FC07E00A1}" sibTransId="{47E4B745-CAAB-45F8-868A-7E3E2573B29F}"/>
    <dgm:cxn modelId="{4841BCE4-754B-43B9-976A-93C515530343}" type="presOf" srcId="{A6D1B4C9-D5FA-4DA1-8209-20065457920F}" destId="{7BE343B9-E32E-4FF9-8A35-FF65EACF5A93}" srcOrd="1" destOrd="0" presId="urn:microsoft.com/office/officeart/2005/8/layout/matrix1"/>
    <dgm:cxn modelId="{99CA15F6-83C1-45C4-B719-B726AD1FAA8E}" type="presOf" srcId="{A6D1B4C9-D5FA-4DA1-8209-20065457920F}" destId="{79C10B1E-0C40-4D8D-8705-C590570AB1C9}" srcOrd="0" destOrd="0" presId="urn:microsoft.com/office/officeart/2005/8/layout/matrix1"/>
    <dgm:cxn modelId="{17D252F8-878C-46CC-B3E0-69B16092B023}" type="presParOf" srcId="{DC13FB0F-56A1-466E-8C35-EE982D96C38E}" destId="{0C458E75-7365-4E70-82A2-6B1C6781E9A8}" srcOrd="0" destOrd="0" presId="urn:microsoft.com/office/officeart/2005/8/layout/matrix1"/>
    <dgm:cxn modelId="{487FC8C3-8E33-49E1-B46F-5799E7417508}" type="presParOf" srcId="{0C458E75-7365-4E70-82A2-6B1C6781E9A8}" destId="{79C10B1E-0C40-4D8D-8705-C590570AB1C9}" srcOrd="0" destOrd="0" presId="urn:microsoft.com/office/officeart/2005/8/layout/matrix1"/>
    <dgm:cxn modelId="{526BB48F-7D64-43BD-B55C-89A054014054}" type="presParOf" srcId="{0C458E75-7365-4E70-82A2-6B1C6781E9A8}" destId="{7BE343B9-E32E-4FF9-8A35-FF65EACF5A93}" srcOrd="1" destOrd="0" presId="urn:microsoft.com/office/officeart/2005/8/layout/matrix1"/>
    <dgm:cxn modelId="{D7AE0661-2A8A-46CB-88EF-59BA963CFDA4}" type="presParOf" srcId="{0C458E75-7365-4E70-82A2-6B1C6781E9A8}" destId="{B3F8C1FE-25AF-4436-86C4-5B4E751E2F13}" srcOrd="2" destOrd="0" presId="urn:microsoft.com/office/officeart/2005/8/layout/matrix1"/>
    <dgm:cxn modelId="{B9F952B4-6C47-4F24-8D2A-179277770552}" type="presParOf" srcId="{0C458E75-7365-4E70-82A2-6B1C6781E9A8}" destId="{27C565B3-4BA9-44FC-B027-5B9AC5A43D00}" srcOrd="3" destOrd="0" presId="urn:microsoft.com/office/officeart/2005/8/layout/matrix1"/>
    <dgm:cxn modelId="{FB13A686-B3B7-4C8E-973D-A73DC8AE2AD0}" type="presParOf" srcId="{0C458E75-7365-4E70-82A2-6B1C6781E9A8}" destId="{6EE76625-4A91-4E07-9B32-8251499E20F8}" srcOrd="4" destOrd="0" presId="urn:microsoft.com/office/officeart/2005/8/layout/matrix1"/>
    <dgm:cxn modelId="{385A868F-8DA5-43F3-B43C-875269701EEC}" type="presParOf" srcId="{0C458E75-7365-4E70-82A2-6B1C6781E9A8}" destId="{BEC07A75-82FD-419C-AAC3-30A5FF417730}" srcOrd="5" destOrd="0" presId="urn:microsoft.com/office/officeart/2005/8/layout/matrix1"/>
    <dgm:cxn modelId="{B3023A3C-381B-4C81-8ECF-57F6FB9CD5DD}" type="presParOf" srcId="{0C458E75-7365-4E70-82A2-6B1C6781E9A8}" destId="{CC2001E5-4EAE-4F2F-90F3-3ED949A4C34F}" srcOrd="6" destOrd="0" presId="urn:microsoft.com/office/officeart/2005/8/layout/matrix1"/>
    <dgm:cxn modelId="{04F6F2A7-877F-4E3A-B6F1-3E16911718E0}" type="presParOf" srcId="{0C458E75-7365-4E70-82A2-6B1C6781E9A8}" destId="{548EB2D3-DE21-479D-9579-D440B0A88D6D}" srcOrd="7" destOrd="0" presId="urn:microsoft.com/office/officeart/2005/8/layout/matrix1"/>
    <dgm:cxn modelId="{8DC17BE2-4119-41DC-8A3A-0207829A6EAD}" type="presParOf" srcId="{DC13FB0F-56A1-466E-8C35-EE982D96C38E}" destId="{FB4045CE-AF84-413D-8383-B29E97D389D8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9C10B1E-0C40-4D8D-8705-C590570AB1C9}">
      <dsp:nvSpPr>
        <dsp:cNvPr id="0" name=""/>
        <dsp:cNvSpPr/>
      </dsp:nvSpPr>
      <dsp:spPr>
        <a:xfrm rot="16200000">
          <a:off x="501020" y="-534914"/>
          <a:ext cx="2812575" cy="4120502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2000" kern="1200" dirty="0"/>
            <a:t>売上構成</a:t>
          </a:r>
          <a:r>
            <a:rPr kumimoji="1" lang="en-US" altLang="ja-JP" sz="2000" kern="1200" dirty="0"/>
            <a:t>2</a:t>
          </a:r>
          <a:r>
            <a:rPr kumimoji="1" lang="ja-JP" altLang="en-US" sz="2000" kern="1200" dirty="0"/>
            <a:t>位（　　　　　）％　　　　　　　　　　限界利益率　（　　　）％　　　　　　　　　　</a:t>
          </a:r>
          <a:r>
            <a:rPr kumimoji="0" lang="ja-JP" altLang="en-US" sz="2000" b="0" i="0" u="none" strike="noStrike" kern="1200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営業・販売ルート（　　　　　）　　　　　　　仕入れ・製造ルート（　　　　）　　　　　　　　顧客層　（　　　　　　　　）</a:t>
          </a:r>
          <a:endParaRPr kumimoji="1" lang="ja-JP" altLang="en-US" sz="2000" kern="1200" dirty="0"/>
        </a:p>
      </dsp:txBody>
      <dsp:txXfrm rot="5400000">
        <a:off x="-152943" y="119049"/>
        <a:ext cx="4120502" cy="2109431"/>
      </dsp:txXfrm>
    </dsp:sp>
    <dsp:sp modelId="{B3F8C1FE-25AF-4436-86C4-5B4E751E2F13}">
      <dsp:nvSpPr>
        <dsp:cNvPr id="0" name=""/>
        <dsp:cNvSpPr/>
      </dsp:nvSpPr>
      <dsp:spPr>
        <a:xfrm>
          <a:off x="3635055" y="-403752"/>
          <a:ext cx="4732272" cy="4120197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2000" kern="1200" dirty="0"/>
            <a:t>売上構成</a:t>
          </a:r>
          <a:r>
            <a:rPr kumimoji="1" lang="en-US" altLang="ja-JP" sz="2000" kern="1200" dirty="0"/>
            <a:t>1</a:t>
          </a:r>
          <a:r>
            <a:rPr kumimoji="1" lang="ja-JP" altLang="en-US" sz="2000" kern="1200" dirty="0"/>
            <a:t>位（　　　　　　）％　　　　　　　　　　限界利益率　（　　　）％　　　　　　　　　　</a:t>
          </a:r>
          <a:r>
            <a:rPr kumimoji="0" lang="ja-JP" altLang="en-US" sz="2000" b="0" i="0" u="none" strike="noStrike" kern="1200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営業・販売ルート（　　　　　　）　　　　　　　仕入れ・製造ルート（　　　　　）　　　　　　　　顧客層　（　　　　　　　　　　）</a:t>
          </a:r>
          <a:endParaRPr kumimoji="0" lang="en-US" altLang="ja-JP" sz="2000" b="0" i="0" u="none" strike="noStrike" kern="1200" cap="none" normalizeH="0" baseline="0" dirty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635055" y="-403752"/>
        <a:ext cx="4732272" cy="3090148"/>
      </dsp:txXfrm>
    </dsp:sp>
    <dsp:sp modelId="{6EE76625-4A91-4E07-9B32-8251499E20F8}">
      <dsp:nvSpPr>
        <dsp:cNvPr id="0" name=""/>
        <dsp:cNvSpPr/>
      </dsp:nvSpPr>
      <dsp:spPr>
        <a:xfrm rot="10800000">
          <a:off x="93710" y="2864558"/>
          <a:ext cx="3627195" cy="3179137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2000" kern="1200" dirty="0"/>
            <a:t>売上構成</a:t>
          </a:r>
          <a:r>
            <a:rPr kumimoji="1" lang="en-US" altLang="ja-JP" sz="2000" kern="1200" dirty="0"/>
            <a:t>3</a:t>
          </a:r>
          <a:r>
            <a:rPr kumimoji="1" lang="ja-JP" altLang="en-US" sz="2000" kern="1200" dirty="0"/>
            <a:t>位（　　　　）％　　　　　　　　　　限界利益率（　　　）％　　　　　　　　　</a:t>
          </a:r>
          <a:r>
            <a:rPr kumimoji="0" lang="ja-JP" altLang="en-US" sz="2000" b="0" i="0" u="none" strike="noStrike" kern="1200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営業・販売ルート（　　）　　　　　　　　仕入れ・製造ルート（　　　　　　　）　　　　　　　　顧客層（　　　　　　）</a:t>
          </a:r>
          <a:endParaRPr kumimoji="1" lang="ja-JP" altLang="en-US" sz="2000" kern="1200" dirty="0"/>
        </a:p>
      </dsp:txBody>
      <dsp:txXfrm rot="10800000">
        <a:off x="93710" y="3659342"/>
        <a:ext cx="3627195" cy="2384353"/>
      </dsp:txXfrm>
    </dsp:sp>
    <dsp:sp modelId="{CC2001E5-4EAE-4F2F-90F3-3ED949A4C34F}">
      <dsp:nvSpPr>
        <dsp:cNvPr id="0" name=""/>
        <dsp:cNvSpPr/>
      </dsp:nvSpPr>
      <dsp:spPr>
        <a:xfrm rot="5400000">
          <a:off x="4456181" y="2202891"/>
          <a:ext cx="2619294" cy="4502472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2000" kern="1200" dirty="0"/>
            <a:t>売上構成</a:t>
          </a:r>
          <a:r>
            <a:rPr kumimoji="1" lang="en-US" altLang="ja-JP" sz="2000" kern="1200" dirty="0"/>
            <a:t>4</a:t>
          </a:r>
          <a:r>
            <a:rPr kumimoji="1" lang="ja-JP" altLang="en-US" sz="2000" kern="1200" dirty="0"/>
            <a:t>位（　　　　　　）％　　　　　　　　　　限界利益率　（　　　）％　　　　　　　　　　</a:t>
          </a:r>
          <a:r>
            <a:rPr kumimoji="0" lang="ja-JP" altLang="en-US" sz="2000" b="0" i="0" u="none" strike="noStrike" kern="1200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営業・販売ルート（　　　　　　）　　　　　　　仕入れ・製造ルート（　　　　　）　　　　　　　　顧客層　（　　　　　　　　　　）</a:t>
          </a:r>
          <a:endParaRPr kumimoji="1" lang="ja-JP" altLang="en-US" sz="2000" kern="1200" dirty="0"/>
        </a:p>
      </dsp:txBody>
      <dsp:txXfrm rot="-5400000">
        <a:off x="3514593" y="3799302"/>
        <a:ext cx="4502472" cy="1964471"/>
      </dsp:txXfrm>
    </dsp:sp>
    <dsp:sp modelId="{FB4045CE-AF84-413D-8383-B29E97D389D8}">
      <dsp:nvSpPr>
        <dsp:cNvPr id="0" name=""/>
        <dsp:cNvSpPr/>
      </dsp:nvSpPr>
      <dsp:spPr>
        <a:xfrm>
          <a:off x="2884351" y="2459027"/>
          <a:ext cx="2472301" cy="707095"/>
        </a:xfrm>
        <a:prstGeom prst="round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600" kern="1200" dirty="0"/>
            <a:t>各商品・部門の特徴は？</a:t>
          </a:r>
        </a:p>
      </dsp:txBody>
      <dsp:txXfrm>
        <a:off x="2918869" y="2493545"/>
        <a:ext cx="2403265" cy="63805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097B74-0057-46F1-8066-C24BB6E675EC}" type="datetimeFigureOut">
              <a:rPr kumimoji="1" lang="ja-JP" altLang="en-US" smtClean="0"/>
              <a:t>2023/7/19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F10B52-C3D0-485B-B0EC-2B7C1A4362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71815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0B4794B-5695-4423-AB9F-47108C637E9C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5086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10999F7-CCCE-45B1-AEC0-23FDCC56C63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D843F224-DD37-4DA4-A3A6-F81966B09E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F3F4768-9107-4B8A-973F-85E2438AAA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6A3C8-8920-4E14-8B9F-A9C333E3EEC3}" type="datetimeFigureOut">
              <a:rPr kumimoji="1" lang="ja-JP" altLang="en-US" smtClean="0"/>
              <a:t>2023/7/19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40E2977-FCBC-44FA-8A59-7B325E3C00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003C1EE-12DE-4A00-BB04-3607194ECC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274BE-EEC3-4EAB-B5D4-AFDC0BA374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88992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E1CC69B-5EAF-44B6-A8A6-72EF8364BD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3BBF6478-FCB6-4F63-B146-092C434254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022E536-05D2-4569-ABF9-2BA84A8F6E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6A3C8-8920-4E14-8B9F-A9C333E3EEC3}" type="datetimeFigureOut">
              <a:rPr kumimoji="1" lang="ja-JP" altLang="en-US" smtClean="0"/>
              <a:t>2023/7/19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249FBCE-B6B3-4CB9-A806-653D678773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9255F64-20AA-40D9-8BB8-2FB4A0CFC1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274BE-EEC3-4EAB-B5D4-AFDC0BA374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0542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FC9ACE17-4743-4B9D-BE03-B816089DE2C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57C9D2E5-CF7A-459E-9DEE-92E1BBE264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F5F9126-D243-4228-B515-2336F97CD2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6A3C8-8920-4E14-8B9F-A9C333E3EEC3}" type="datetimeFigureOut">
              <a:rPr kumimoji="1" lang="ja-JP" altLang="en-US" smtClean="0"/>
              <a:t>2023/7/19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4181514-5A63-4751-9AAC-7ED442AAA9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713E2CC-3453-4B4B-9009-9EDEBBAB73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274BE-EEC3-4EAB-B5D4-AFDC0BA374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6825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F8920AA-DF3F-4B62-88B8-185B6EF49B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F35EF01-B1F7-4F17-9E1C-BD3B122FBD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01B128A-52E7-4607-9090-42A36D1043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6A3C8-8920-4E14-8B9F-A9C333E3EEC3}" type="datetimeFigureOut">
              <a:rPr kumimoji="1" lang="ja-JP" altLang="en-US" smtClean="0"/>
              <a:t>2023/7/19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5FAA849-E20B-4064-9DA8-37DE33E6D6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82A6BB5-95B2-41B3-A1E2-515891CC76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274BE-EEC3-4EAB-B5D4-AFDC0BA374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88541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81D48B1-58FD-41C6-9F8B-22CB4CB055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F631023-816F-4ABF-AC9D-C53D942BC8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13CEBB9-8514-4F15-BB00-03BE2CFC63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6A3C8-8920-4E14-8B9F-A9C333E3EEC3}" type="datetimeFigureOut">
              <a:rPr kumimoji="1" lang="ja-JP" altLang="en-US" smtClean="0"/>
              <a:t>2023/7/19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3F9EE87-C48D-4574-95A1-011F9BCE6A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87810EC-9257-417C-843A-2FDA385205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274BE-EEC3-4EAB-B5D4-AFDC0BA374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28007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63542E5-D8FB-4479-9CE1-7A2F1C91A9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A0DFD05-2BF7-45CB-A013-087E4AB60F6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B9B506B-38F8-4CD2-9224-798B2CFA9A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888A412-852D-4743-9116-DFDC455710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6A3C8-8920-4E14-8B9F-A9C333E3EEC3}" type="datetimeFigureOut">
              <a:rPr kumimoji="1" lang="ja-JP" altLang="en-US" smtClean="0"/>
              <a:t>2023/7/19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3DC7BA7-3175-49A5-859E-3C84D8C4F8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5EDC3A0-E55E-4BD8-967A-7D19E1E130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274BE-EEC3-4EAB-B5D4-AFDC0BA374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14825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1616F5F-D564-4F67-8E3B-508C8B7F7B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5C3D3BE-D873-46FF-860E-2C13F7F4FC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F6B9A048-999F-486E-B67C-CCDC49719F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764548C-A47B-4049-9ABC-FE1310B0D13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AF95CE99-7E66-4A11-8729-629BC64D0B5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BDFBC58F-AB72-403B-A6AF-39921BFAC1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6A3C8-8920-4E14-8B9F-A9C333E3EEC3}" type="datetimeFigureOut">
              <a:rPr kumimoji="1" lang="ja-JP" altLang="en-US" smtClean="0"/>
              <a:t>2023/7/19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E6C35D4D-23B3-4C88-A22B-B439A5E28E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9AD585B9-6B6D-4B30-B89E-D84D1260FA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274BE-EEC3-4EAB-B5D4-AFDC0BA374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82773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3DA48BF-68AB-454B-B123-E24BB01706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AB2E43C7-EB74-488C-8259-419881FA44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6A3C8-8920-4E14-8B9F-A9C333E3EEC3}" type="datetimeFigureOut">
              <a:rPr kumimoji="1" lang="ja-JP" altLang="en-US" smtClean="0"/>
              <a:t>2023/7/19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9D1F702C-1E3D-4C5C-B33D-3EB97FFE96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B540E0A6-DA3F-4F83-B4C0-BF96BE5029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274BE-EEC3-4EAB-B5D4-AFDC0BA374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23943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95371868-1C88-4136-B7BA-A6D1DEBDB6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6A3C8-8920-4E14-8B9F-A9C333E3EEC3}" type="datetimeFigureOut">
              <a:rPr kumimoji="1" lang="ja-JP" altLang="en-US" smtClean="0"/>
              <a:t>2023/7/19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DB044FCA-6A50-4122-ADEE-399F7451F3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F252BFBD-E492-44E8-95C5-76B2A25045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274BE-EEC3-4EAB-B5D4-AFDC0BA374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01899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C936E18-4231-4673-8CB7-7E85F718F5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799E106-EFB1-4DB7-9D1D-7767799567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A1B7DC8-6564-4504-893B-9051A29A72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987E1C0-2A09-4857-A7C0-7776ACBEBD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6A3C8-8920-4E14-8B9F-A9C333E3EEC3}" type="datetimeFigureOut">
              <a:rPr kumimoji="1" lang="ja-JP" altLang="en-US" smtClean="0"/>
              <a:t>2023/7/19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10784D9-78FE-494F-A5C5-276AF4FAA2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C98E2E4-90C5-4EA8-B1BA-70AAC8B1A9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274BE-EEC3-4EAB-B5D4-AFDC0BA374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12750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E87C863-5CD8-415D-9B3B-E6396873B0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B45F74D-8911-4015-95C4-F41D160A487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1B723B7-E6FC-49B6-B6CA-6EDE19D777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F6E9571-4971-42C0-89AE-E7D7278FCA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6A3C8-8920-4E14-8B9F-A9C333E3EEC3}" type="datetimeFigureOut">
              <a:rPr kumimoji="1" lang="ja-JP" altLang="en-US" smtClean="0"/>
              <a:t>2023/7/19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84F9CA5-B553-4DE3-AA7C-3C25A70348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57DAC5F-EEAF-4F77-9481-A782576E83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274BE-EEC3-4EAB-B5D4-AFDC0BA374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30370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BA2E30C1-186C-4844-8F1D-3E76B3674B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8FFA800-0AFD-4D85-AC6D-AB4C048228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C9D2391-9E77-4633-B486-9B0773CA4B9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16A3C8-8920-4E14-8B9F-A9C333E3EEC3}" type="datetimeFigureOut">
              <a:rPr kumimoji="1" lang="ja-JP" altLang="en-US" smtClean="0"/>
              <a:t>2023/7/19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CE563F5-9247-4F74-991A-3D86F3DF536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26CE465-7FDB-4F6C-A1E4-C6CB5AC63A0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1274BE-EEC3-4EAB-B5D4-AFDC0BA374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89021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A6D592-0FD7-42FE-BFD7-EBE7FAE721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6764" y="365125"/>
            <a:ext cx="11137036" cy="1189831"/>
          </a:xfrm>
        </p:spPr>
        <p:txBody>
          <a:bodyPr>
            <a:normAutofit fontScale="90000"/>
          </a:bodyPr>
          <a:lstStyle/>
          <a:p>
            <a:r>
              <a:rPr lang="ja-JP" altLang="en-US" sz="3600" b="1" dirty="0">
                <a:effectLst/>
                <a:highlight>
                  <a:srgbClr val="00FF00"/>
                </a:highlight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まずは、自社売上構成を整理！限界利益率改善策は？</a:t>
            </a:r>
            <a:br>
              <a:rPr lang="en-US" altLang="ja-JP" sz="3600" b="1" dirty="0">
                <a:effectLst/>
                <a:highlight>
                  <a:srgbClr val="00FF00"/>
                </a:highlight>
                <a:latin typeface="+mn-lt"/>
                <a:ea typeface="游明朝" panose="02020400000000000000" pitchFamily="18" charset="-128"/>
                <a:cs typeface="Times New Roman" panose="02020603050405020304" pitchFamily="18" charset="0"/>
              </a:rPr>
            </a:br>
            <a:endParaRPr kumimoji="1" lang="ja-JP" altLang="en-US" sz="1800" dirty="0">
              <a:highlight>
                <a:srgbClr val="00FF00"/>
              </a:highlight>
              <a:latin typeface="+mn-lt"/>
            </a:endParaRP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28D9728-FA86-4977-9EC8-BCDC50D53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Copyright </a:t>
            </a:r>
            <a:r>
              <a:rPr kumimoji="1" lang="ja-JP" altLang="en-US"/>
              <a:t>仙台経営</a:t>
            </a:r>
            <a:r>
              <a:rPr kumimoji="1" lang="en-US" altLang="ja-JP"/>
              <a:t>.com </a:t>
            </a:r>
            <a:r>
              <a:rPr kumimoji="1" lang="ja-JP" altLang="en-US"/>
              <a:t>仙台経営サポート</a:t>
            </a:r>
            <a:r>
              <a:rPr kumimoji="1" lang="en-US" altLang="ja-JP"/>
              <a:t>50</a:t>
            </a:r>
            <a:r>
              <a:rPr kumimoji="1" lang="ja-JP" altLang="en-US"/>
              <a:t>社の信頼と実績　坪内経営法務事務所 </a:t>
            </a:r>
            <a:r>
              <a:rPr kumimoji="1" lang="en-US" altLang="ja-JP"/>
              <a:t>2011 – All rights reserved</a:t>
            </a:r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053DF81E-435A-4880-98E7-65EC813B4C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9E623-E10F-4EC7-B03D-0B29139663CD}" type="slidenum">
              <a:rPr kumimoji="1" lang="ja-JP" altLang="en-US" smtClean="0"/>
              <a:t>1</a:t>
            </a:fld>
            <a:endParaRPr kumimoji="1" lang="ja-JP" altLang="en-US"/>
          </a:p>
        </p:txBody>
      </p:sp>
      <p:graphicFrame>
        <p:nvGraphicFramePr>
          <p:cNvPr id="12" name="表 11">
            <a:extLst>
              <a:ext uri="{FF2B5EF4-FFF2-40B4-BE49-F238E27FC236}">
                <a16:creationId xmlns:a16="http://schemas.microsoft.com/office/drawing/2014/main" id="{EEA35491-8C7A-4EB7-AE60-D15A2E66BA50}"/>
              </a:ext>
            </a:extLst>
          </p:cNvPr>
          <p:cNvGraphicFramePr>
            <a:graphicFrameLocks noGrp="1"/>
          </p:cNvGraphicFramePr>
          <p:nvPr/>
        </p:nvGraphicFramePr>
        <p:xfrm>
          <a:off x="97654" y="1047565"/>
          <a:ext cx="12011489" cy="536522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47061">
                  <a:extLst>
                    <a:ext uri="{9D8B030D-6E8A-4147-A177-3AD203B41FA5}">
                      <a16:colId xmlns:a16="http://schemas.microsoft.com/office/drawing/2014/main" val="1925691981"/>
                    </a:ext>
                  </a:extLst>
                </a:gridCol>
                <a:gridCol w="1038687">
                  <a:extLst>
                    <a:ext uri="{9D8B030D-6E8A-4147-A177-3AD203B41FA5}">
                      <a16:colId xmlns:a16="http://schemas.microsoft.com/office/drawing/2014/main" val="1000035509"/>
                    </a:ext>
                  </a:extLst>
                </a:gridCol>
                <a:gridCol w="1171852">
                  <a:extLst>
                    <a:ext uri="{9D8B030D-6E8A-4147-A177-3AD203B41FA5}">
                      <a16:colId xmlns:a16="http://schemas.microsoft.com/office/drawing/2014/main" val="1404924854"/>
                    </a:ext>
                  </a:extLst>
                </a:gridCol>
                <a:gridCol w="8353889">
                  <a:extLst>
                    <a:ext uri="{9D8B030D-6E8A-4147-A177-3AD203B41FA5}">
                      <a16:colId xmlns:a16="http://schemas.microsoft.com/office/drawing/2014/main" val="304653128"/>
                    </a:ext>
                  </a:extLst>
                </a:gridCol>
              </a:tblGrid>
              <a:tr h="431242">
                <a:tc>
                  <a:txBody>
                    <a:bodyPr/>
                    <a:lstStyle/>
                    <a:p>
                      <a:pPr algn="just"/>
                      <a:r>
                        <a:rPr lang="ja-JP" sz="1600" kern="100" dirty="0">
                          <a:effectLst/>
                        </a:rPr>
                        <a:t>種類</a:t>
                      </a:r>
                      <a:endParaRPr lang="ja-JP" sz="16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ja-JP" sz="1600" kern="100" dirty="0">
                          <a:effectLst/>
                        </a:rPr>
                        <a:t>売上高</a:t>
                      </a:r>
                      <a:endParaRPr lang="en-US" altLang="ja-JP" sz="1600" kern="100" dirty="0">
                        <a:effectLst/>
                      </a:endParaRPr>
                    </a:p>
                    <a:p>
                      <a:pPr algn="l"/>
                      <a:r>
                        <a:rPr lang="ja-JP" altLang="en-US" sz="1600" kern="100" dirty="0">
                          <a:effectLst/>
                        </a:rPr>
                        <a:t>構</a:t>
                      </a:r>
                      <a:r>
                        <a:rPr lang="ja-JP" sz="1600" kern="100" dirty="0">
                          <a:effectLst/>
                        </a:rPr>
                        <a:t>成比</a:t>
                      </a:r>
                      <a:r>
                        <a:rPr lang="ja-JP" altLang="en-US" sz="1600" kern="100" dirty="0">
                          <a:effectLst/>
                        </a:rPr>
                        <a:t>％</a:t>
                      </a:r>
                      <a:endParaRPr lang="ja-JP" sz="16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ja-JP" altLang="en-US" sz="1600" kern="100" dirty="0">
                          <a:effectLst/>
                        </a:rPr>
                        <a:t>限界</a:t>
                      </a:r>
                      <a:r>
                        <a:rPr lang="ja-JP" sz="1600" kern="100" dirty="0">
                          <a:effectLst/>
                        </a:rPr>
                        <a:t>利益率</a:t>
                      </a:r>
                      <a:endParaRPr lang="en-US" altLang="ja-JP" sz="1600" kern="100" dirty="0">
                        <a:effectLst/>
                      </a:endParaRPr>
                    </a:p>
                    <a:p>
                      <a:pPr algn="l"/>
                      <a:r>
                        <a:rPr lang="ja-JP" altLang="en-US" sz="1600" kern="100" dirty="0">
                          <a:effectLst/>
                        </a:rPr>
                        <a:t>（粗利）％</a:t>
                      </a:r>
                      <a:endParaRPr lang="ja-JP" sz="16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kern="100" dirty="0">
                          <a:effectLst/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  <a:cs typeface="Times New Roman" panose="02020603050405020304" pitchFamily="18" charset="0"/>
                        </a:rPr>
                        <a:t>現在の状況　　　　現在の課題や問題点　　⇒限界利益率</a:t>
                      </a:r>
                      <a:r>
                        <a:rPr kumimoji="1" lang="ja-JP" altLang="en-US" sz="1600" dirty="0"/>
                        <a:t>改善策　　　</a:t>
                      </a:r>
                    </a:p>
                    <a:p>
                      <a:pPr algn="just"/>
                      <a:endParaRPr lang="ja-JP" sz="1600" kern="100" dirty="0">
                        <a:effectLst/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630464541"/>
                  </a:ext>
                </a:extLst>
              </a:tr>
              <a:tr h="1559106">
                <a:tc>
                  <a:txBody>
                    <a:bodyPr/>
                    <a:lstStyle/>
                    <a:p>
                      <a:pPr algn="just"/>
                      <a:endParaRPr lang="ja-JP" sz="2400" kern="100" dirty="0">
                        <a:effectLst/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ja-JP" sz="2400" kern="100" dirty="0">
                        <a:effectLst/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endParaRPr lang="ja-JP" sz="2400" kern="100" dirty="0">
                        <a:effectLst/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ja-JP" sz="2400" kern="100" dirty="0">
                        <a:effectLst/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795244471"/>
                  </a:ext>
                </a:extLst>
              </a:tr>
              <a:tr h="1344674">
                <a:tc>
                  <a:txBody>
                    <a:bodyPr/>
                    <a:lstStyle/>
                    <a:p>
                      <a:pPr algn="just"/>
                      <a:endParaRPr lang="ja-JP" sz="2400" kern="100" dirty="0">
                        <a:effectLst/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ja-JP" sz="105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endParaRPr lang="ja-JP" sz="2400" kern="100" dirty="0">
                        <a:effectLst/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ja-JP" sz="2400" kern="100" dirty="0">
                        <a:effectLst/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814966327"/>
                  </a:ext>
                </a:extLst>
              </a:tr>
              <a:tr h="1293726">
                <a:tc>
                  <a:txBody>
                    <a:bodyPr/>
                    <a:lstStyle/>
                    <a:p>
                      <a:pPr algn="just"/>
                      <a:endParaRPr lang="ja-JP" sz="2400" kern="100" dirty="0">
                        <a:effectLst/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ja-JP" sz="2400" kern="100" dirty="0">
                        <a:effectLst/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endParaRPr lang="ja-JP" sz="2400" kern="100" dirty="0">
                        <a:effectLst/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ja-JP" sz="2400" kern="100" dirty="0">
                        <a:effectLst/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986866081"/>
                  </a:ext>
                </a:extLst>
              </a:tr>
              <a:tr h="680037">
                <a:tc>
                  <a:txBody>
                    <a:bodyPr/>
                    <a:lstStyle/>
                    <a:p>
                      <a:pPr algn="just"/>
                      <a:endParaRPr lang="ja-JP" sz="105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ja-JP" sz="105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endParaRPr lang="ja-JP" sz="105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ja-JP" sz="105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299153265"/>
                  </a:ext>
                </a:extLst>
              </a:tr>
            </a:tbl>
          </a:graphicData>
        </a:graphic>
      </p:graphicFrame>
      <p:sp>
        <p:nvSpPr>
          <p:cNvPr id="3" name="四角形: 角を丸くする 2">
            <a:extLst>
              <a:ext uri="{FF2B5EF4-FFF2-40B4-BE49-F238E27FC236}">
                <a16:creationId xmlns:a16="http://schemas.microsoft.com/office/drawing/2014/main" id="{D388D036-770D-4A5D-84BF-CF456D3E3FE2}"/>
              </a:ext>
            </a:extLst>
          </p:cNvPr>
          <p:cNvSpPr/>
          <p:nvPr/>
        </p:nvSpPr>
        <p:spPr>
          <a:xfrm>
            <a:off x="10085033" y="136523"/>
            <a:ext cx="2009313" cy="6276265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kumimoji="0" lang="ja-JP" altLang="ja-JP" sz="2400" i="0" u="none" strike="noStrike" normalizeH="0" baseline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Google Sans"/>
              </a:rPr>
              <a:t>経営判断</a:t>
            </a:r>
            <a:endParaRPr kumimoji="0" lang="en-US" altLang="ja-JP" sz="2400" i="0" u="none" strike="noStrike" normalizeH="0" baseline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ea typeface="Google Sans"/>
            </a:endParaRPr>
          </a:p>
          <a:p>
            <a:pPr algn="ctr"/>
            <a:r>
              <a:rPr kumimoji="0" lang="ja-JP" altLang="ja-JP" sz="18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Arial" panose="020B0604020202020204" pitchFamily="34" charset="0"/>
                <a:ea typeface="Google Sans"/>
              </a:rPr>
              <a:t>考慮理由</a:t>
            </a:r>
            <a:endParaRPr kumimoji="0" lang="en-US" altLang="ja-JP" sz="1800" b="0" i="0" u="none" strike="noStrike" cap="none" normalizeH="0" baseline="0" dirty="0">
              <a:ln>
                <a:noFill/>
              </a:ln>
              <a:solidFill>
                <a:srgbClr val="222222"/>
              </a:solidFill>
              <a:effectLst/>
              <a:latin typeface="Arial" panose="020B0604020202020204" pitchFamily="34" charset="0"/>
              <a:ea typeface="Google Sans"/>
            </a:endParaRPr>
          </a:p>
          <a:p>
            <a:pPr algn="ctr"/>
            <a:r>
              <a:rPr kumimoji="0" lang="ja-JP" altLang="ja-JP" sz="14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Arial" panose="020B0604020202020204" pitchFamily="34" charset="0"/>
                <a:ea typeface="Google Sans"/>
              </a:rPr>
              <a:t>どんな現状分析か？</a:t>
            </a:r>
            <a:endParaRPr kumimoji="0" lang="en-US" altLang="ja-JP" sz="1400" b="0" i="0" u="none" strike="noStrike" cap="none" normalizeH="0" baseline="0" dirty="0">
              <a:ln>
                <a:noFill/>
              </a:ln>
              <a:solidFill>
                <a:srgbClr val="222222"/>
              </a:solidFill>
              <a:effectLst/>
              <a:latin typeface="Arial" panose="020B0604020202020204" pitchFamily="34" charset="0"/>
              <a:ea typeface="Google Sans"/>
            </a:endParaRPr>
          </a:p>
          <a:p>
            <a:pPr algn="ctr"/>
            <a:r>
              <a:rPr kumimoji="0" lang="ja-JP" altLang="en-US" sz="14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Arial" panose="020B0604020202020204" pitchFamily="34" charset="0"/>
                <a:ea typeface="Google Sans"/>
              </a:rPr>
              <a:t>どの</a:t>
            </a:r>
            <a:r>
              <a:rPr kumimoji="0" lang="ja-JP" altLang="ja-JP" sz="14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Arial" panose="020B0604020202020204" pitchFamily="34" charset="0"/>
                <a:ea typeface="Google Sans"/>
              </a:rPr>
              <a:t>動向か？</a:t>
            </a:r>
            <a:endParaRPr kumimoji="0" lang="en-US" altLang="ja-JP" sz="1400" b="0" i="0" u="none" strike="noStrike" cap="none" normalizeH="0" baseline="0" dirty="0">
              <a:ln>
                <a:noFill/>
              </a:ln>
              <a:solidFill>
                <a:srgbClr val="222222"/>
              </a:solidFill>
              <a:effectLst/>
              <a:latin typeface="Arial" panose="020B0604020202020204" pitchFamily="34" charset="0"/>
              <a:ea typeface="Google Sans"/>
            </a:endParaRPr>
          </a:p>
          <a:p>
            <a:pPr algn="ctr"/>
            <a:r>
              <a:rPr kumimoji="0" lang="ja-JP" altLang="ja-JP" sz="14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Arial" panose="020B0604020202020204" pitchFamily="34" charset="0"/>
                <a:ea typeface="Google Sans"/>
              </a:rPr>
              <a:t>社員と</a:t>
            </a:r>
            <a:r>
              <a:rPr kumimoji="0" lang="ja-JP" altLang="en-US" sz="14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Arial" panose="020B0604020202020204" pitchFamily="34" charset="0"/>
                <a:ea typeface="Google Sans"/>
              </a:rPr>
              <a:t>共</a:t>
            </a:r>
            <a:r>
              <a:rPr kumimoji="0" lang="ja-JP" altLang="ja-JP" sz="14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Arial" panose="020B0604020202020204" pitchFamily="34" charset="0"/>
                <a:ea typeface="Google Sans"/>
              </a:rPr>
              <a:t>に良くなる方針計画か？</a:t>
            </a:r>
            <a:endParaRPr kumimoji="0" lang="en-US" altLang="ja-JP" sz="1400" b="0" i="0" u="none" strike="noStrike" cap="none" normalizeH="0" baseline="0" dirty="0">
              <a:ln>
                <a:noFill/>
              </a:ln>
              <a:solidFill>
                <a:srgbClr val="222222"/>
              </a:solidFill>
              <a:effectLst/>
              <a:latin typeface="Arial" panose="020B0604020202020204" pitchFamily="34" charset="0"/>
              <a:ea typeface="Google Sans"/>
            </a:endParaRPr>
          </a:p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609370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2ED6041-153D-44ED-AA2D-29B059E117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5471" y="71021"/>
            <a:ext cx="11761058" cy="6105942"/>
          </a:xfrm>
        </p:spPr>
        <p:txBody>
          <a:bodyPr/>
          <a:lstStyle/>
          <a:p>
            <a:pPr marL="0" indent="0">
              <a:buNone/>
            </a:pPr>
            <a:r>
              <a:rPr lang="en-US" altLang="ja-JP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【</a:t>
            </a:r>
            <a:r>
              <a:rPr lang="ja-JP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ワーク</a:t>
            </a:r>
            <a:r>
              <a:rPr lang="en-US" altLang="ja-JP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2】</a:t>
            </a:r>
          </a:p>
          <a:p>
            <a:pPr marL="0" indent="0">
              <a:buNone/>
            </a:pPr>
            <a:r>
              <a:rPr lang="ja-JP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　自社の売上構成の構造の整理しよう！</a:t>
            </a:r>
            <a:endParaRPr lang="en-US" altLang="ja-JP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endParaRPr lang="ja-JP" altLang="en-US" dirty="0"/>
          </a:p>
        </p:txBody>
      </p:sp>
      <p:graphicFrame>
        <p:nvGraphicFramePr>
          <p:cNvPr id="4" name="図表 3">
            <a:extLst>
              <a:ext uri="{FF2B5EF4-FFF2-40B4-BE49-F238E27FC236}">
                <a16:creationId xmlns:a16="http://schemas.microsoft.com/office/drawing/2014/main" id="{412D751B-AD0A-4B9A-94EA-DDAF038910BB}"/>
              </a:ext>
            </a:extLst>
          </p:cNvPr>
          <p:cNvGraphicFramePr/>
          <p:nvPr/>
        </p:nvGraphicFramePr>
        <p:xfrm>
          <a:off x="2032000" y="719666"/>
          <a:ext cx="8241004" cy="56251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四角形: 角を丸くする 1">
            <a:extLst>
              <a:ext uri="{FF2B5EF4-FFF2-40B4-BE49-F238E27FC236}">
                <a16:creationId xmlns:a16="http://schemas.microsoft.com/office/drawing/2014/main" id="{91AE410E-F5BB-4D53-A326-ACB854009231}"/>
              </a:ext>
            </a:extLst>
          </p:cNvPr>
          <p:cNvSpPr/>
          <p:nvPr/>
        </p:nvSpPr>
        <p:spPr>
          <a:xfrm>
            <a:off x="244629" y="923279"/>
            <a:ext cx="1787371" cy="3222594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5" name="四角形: 角を丸くする 4">
            <a:extLst>
              <a:ext uri="{FF2B5EF4-FFF2-40B4-BE49-F238E27FC236}">
                <a16:creationId xmlns:a16="http://schemas.microsoft.com/office/drawing/2014/main" id="{C090A21A-806B-467D-ACB8-CE451E7F70D8}"/>
              </a:ext>
            </a:extLst>
          </p:cNvPr>
          <p:cNvSpPr/>
          <p:nvPr/>
        </p:nvSpPr>
        <p:spPr>
          <a:xfrm>
            <a:off x="9863091" y="923278"/>
            <a:ext cx="2184459" cy="2574524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7DD4CA00-EEA6-403D-A6A1-ABA80BE3E207}"/>
              </a:ext>
            </a:extLst>
          </p:cNvPr>
          <p:cNvSpPr/>
          <p:nvPr/>
        </p:nvSpPr>
        <p:spPr>
          <a:xfrm>
            <a:off x="150920" y="4145871"/>
            <a:ext cx="2024109" cy="2508063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010E75A6-C486-44F2-B2AF-84231F6AA0D2}"/>
              </a:ext>
            </a:extLst>
          </p:cNvPr>
          <p:cNvSpPr/>
          <p:nvPr/>
        </p:nvSpPr>
        <p:spPr>
          <a:xfrm>
            <a:off x="9792070" y="4341181"/>
            <a:ext cx="2184459" cy="2106272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6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highlight>
                <a:srgbClr val="00FF00"/>
              </a:highlight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0206DD88-9E5E-477F-A4A2-F558808358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DBB2A09-D711-4574-8134-FA737D6CC0B2}" type="slidenum">
              <a:rPr kumimoji="1" lang="ja-JP" alt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1" lang="ja-JP" alt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0" name="フッター プレースホルダー 1">
            <a:extLst>
              <a:ext uri="{FF2B5EF4-FFF2-40B4-BE49-F238E27FC236}">
                <a16:creationId xmlns:a16="http://schemas.microsoft.com/office/drawing/2014/main" id="{D7AD897B-A591-4644-9D3E-5AAD49B09B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569476"/>
            <a:ext cx="4114800" cy="288524"/>
          </a:xfr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9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Copyright </a:t>
            </a:r>
            <a:r>
              <a:rPr kumimoji="1" lang="ja-JP" altLang="en-US" sz="9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仙台経営</a:t>
            </a:r>
            <a:r>
              <a:rPr kumimoji="1" lang="en-US" altLang="ja-JP" sz="9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.com </a:t>
            </a:r>
            <a:r>
              <a:rPr kumimoji="1" lang="ja-JP" altLang="en-US" sz="9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仙台経営サポート</a:t>
            </a:r>
            <a:r>
              <a:rPr kumimoji="1" lang="en-US" altLang="ja-JP" sz="9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50</a:t>
            </a:r>
            <a:r>
              <a:rPr kumimoji="1" lang="ja-JP" altLang="en-US" sz="9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社の信頼と実績　株式会社坪内経営コンサルタンツ</a:t>
            </a:r>
            <a:r>
              <a:rPr kumimoji="1" lang="en-US" altLang="ja-JP" sz="9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2011 – All rights reserved</a:t>
            </a:r>
            <a:endParaRPr kumimoji="1" lang="ja-JP" alt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831474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242</Words>
  <Application>Microsoft Office PowerPoint</Application>
  <PresentationFormat>ワイド画面</PresentationFormat>
  <Paragraphs>24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游ゴシック</vt:lpstr>
      <vt:lpstr>游ゴシック Light</vt:lpstr>
      <vt:lpstr>游ゴシック Medium</vt:lpstr>
      <vt:lpstr>游明朝</vt:lpstr>
      <vt:lpstr>Arial</vt:lpstr>
      <vt:lpstr>Office テーマ</vt:lpstr>
      <vt:lpstr>まずは、自社売上構成を整理！限界利益率改善策は？ 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坪内経営法務事務所 代表　坪内啓</dc:creator>
  <cp:lastModifiedBy>坪内経営法務事務所 代表　坪内啓</cp:lastModifiedBy>
  <cp:revision>4</cp:revision>
  <dcterms:created xsi:type="dcterms:W3CDTF">2021-06-03T01:10:57Z</dcterms:created>
  <dcterms:modified xsi:type="dcterms:W3CDTF">2023-07-19T00:07:43Z</dcterms:modified>
</cp:coreProperties>
</file>